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874" r:id="rId2"/>
  </p:sldMasterIdLst>
  <p:sldIdLst>
    <p:sldId id="256" r:id="rId3"/>
    <p:sldId id="271" r:id="rId4"/>
    <p:sldId id="269" r:id="rId5"/>
    <p:sldId id="266" r:id="rId6"/>
    <p:sldId id="272" r:id="rId7"/>
    <p:sldId id="273" r:id="rId8"/>
    <p:sldId id="274" r:id="rId9"/>
    <p:sldId id="26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0"/>
    <p:restoredTop sz="94679"/>
  </p:normalViewPr>
  <p:slideViewPr>
    <p:cSldViewPr snapToGrid="0" snapToObjects="1">
      <p:cViewPr>
        <p:scale>
          <a:sx n="106" d="100"/>
          <a:sy n="10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20FC-6D8C-E441-8DE3-1D9C4EE8632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EB3-02A1-9E46-BE2D-4DF34699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5659" y="1772239"/>
            <a:ext cx="8574622" cy="885422"/>
          </a:xfrm>
        </p:spPr>
        <p:txBody>
          <a:bodyPr>
            <a:normAutofit fontScale="90000"/>
          </a:bodyPr>
          <a:lstStyle/>
          <a:p>
            <a:r>
              <a:rPr lang="en-US" dirty="0"/>
              <a:t>Birth Certificates on FHIR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5563" y="3761295"/>
            <a:ext cx="7739406" cy="16235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Team </a:t>
            </a:r>
            <a:r>
              <a:rPr lang="en-US" sz="2400" dirty="0" err="1" smtClean="0"/>
              <a:t>iHealth</a:t>
            </a:r>
            <a:endParaRPr lang="en-US" sz="2400" dirty="0" smtClean="0"/>
          </a:p>
          <a:p>
            <a:r>
              <a:rPr lang="en-US" sz="2400" dirty="0" smtClean="0"/>
              <a:t>Lei Fang, </a:t>
            </a:r>
            <a:r>
              <a:rPr lang="en-US" sz="2400" dirty="0"/>
              <a:t>Dong Li, </a:t>
            </a:r>
            <a:r>
              <a:rPr lang="en-US" sz="2400" dirty="0" err="1"/>
              <a:t>Xue</a:t>
            </a:r>
            <a:r>
              <a:rPr lang="en-US" sz="2400" dirty="0"/>
              <a:t> Liang, </a:t>
            </a:r>
            <a:r>
              <a:rPr lang="en-US" sz="2400" dirty="0" smtClean="0"/>
              <a:t>Lu </a:t>
            </a:r>
            <a:r>
              <a:rPr lang="en-US" sz="2400" dirty="0"/>
              <a:t>Wang,  </a:t>
            </a:r>
            <a:r>
              <a:rPr lang="en-US" sz="2400" dirty="0" err="1"/>
              <a:t>Xiaoming</a:t>
            </a:r>
            <a:r>
              <a:rPr lang="en-US" sz="2400" dirty="0"/>
              <a:t> Su, Bo Lin</a:t>
            </a:r>
          </a:p>
        </p:txBody>
      </p:sp>
    </p:spTree>
    <p:extLst>
      <p:ext uri="{BB962C8B-B14F-4D97-AF65-F5344CB8AC3E}">
        <p14:creationId xmlns:p14="http://schemas.microsoft.com/office/powerpoint/2010/main" val="207613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2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Project Overview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68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The scope of this project would be to develop the FHIR resource mappings and birth certificate logic to support a SMART-on-FHIR application for birth certificate clerks </a:t>
            </a:r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23572" y="3070370"/>
            <a:ext cx="5530650" cy="2592121"/>
            <a:chOff x="2763664" y="3115158"/>
            <a:chExt cx="6094648" cy="3240151"/>
          </a:xfrm>
        </p:grpSpPr>
        <p:grpSp>
          <p:nvGrpSpPr>
            <p:cNvPr id="7" name="Group 6"/>
            <p:cNvGrpSpPr/>
            <p:nvPr/>
          </p:nvGrpSpPr>
          <p:grpSpPr>
            <a:xfrm>
              <a:off x="2763664" y="3115158"/>
              <a:ext cx="6094648" cy="3240151"/>
              <a:chOff x="2798748" y="3115158"/>
              <a:chExt cx="6094648" cy="3240151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2798748" y="3115158"/>
                <a:ext cx="3012240" cy="3240150"/>
              </a:xfrm>
              <a:custGeom>
                <a:avLst/>
                <a:gdLst>
                  <a:gd name="connsiteX0" fmla="*/ 0 w 3012240"/>
                  <a:gd name="connsiteY0" fmla="*/ 301224 h 3240150"/>
                  <a:gd name="connsiteX1" fmla="*/ 301224 w 3012240"/>
                  <a:gd name="connsiteY1" fmla="*/ 0 h 3240150"/>
                  <a:gd name="connsiteX2" fmla="*/ 2711016 w 3012240"/>
                  <a:gd name="connsiteY2" fmla="*/ 0 h 3240150"/>
                  <a:gd name="connsiteX3" fmla="*/ 3012240 w 3012240"/>
                  <a:gd name="connsiteY3" fmla="*/ 301224 h 3240150"/>
                  <a:gd name="connsiteX4" fmla="*/ 3012240 w 3012240"/>
                  <a:gd name="connsiteY4" fmla="*/ 2938926 h 3240150"/>
                  <a:gd name="connsiteX5" fmla="*/ 2711016 w 3012240"/>
                  <a:gd name="connsiteY5" fmla="*/ 3240150 h 3240150"/>
                  <a:gd name="connsiteX6" fmla="*/ 301224 w 3012240"/>
                  <a:gd name="connsiteY6" fmla="*/ 3240150 h 3240150"/>
                  <a:gd name="connsiteX7" fmla="*/ 0 w 3012240"/>
                  <a:gd name="connsiteY7" fmla="*/ 2938926 h 3240150"/>
                  <a:gd name="connsiteX8" fmla="*/ 0 w 3012240"/>
                  <a:gd name="connsiteY8" fmla="*/ 301224 h 324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2240" h="3240150">
                    <a:moveTo>
                      <a:pt x="0" y="301224"/>
                    </a:moveTo>
                    <a:cubicBezTo>
                      <a:pt x="0" y="134863"/>
                      <a:pt x="134863" y="0"/>
                      <a:pt x="301224" y="0"/>
                    </a:cubicBezTo>
                    <a:lnTo>
                      <a:pt x="2711016" y="0"/>
                    </a:lnTo>
                    <a:cubicBezTo>
                      <a:pt x="2877377" y="0"/>
                      <a:pt x="3012240" y="134863"/>
                      <a:pt x="3012240" y="301224"/>
                    </a:cubicBezTo>
                    <a:lnTo>
                      <a:pt x="3012240" y="2938926"/>
                    </a:lnTo>
                    <a:cubicBezTo>
                      <a:pt x="3012240" y="3105287"/>
                      <a:pt x="2877377" y="3240150"/>
                      <a:pt x="2711016" y="3240150"/>
                    </a:cubicBezTo>
                    <a:lnTo>
                      <a:pt x="301224" y="3240150"/>
                    </a:lnTo>
                    <a:cubicBezTo>
                      <a:pt x="134863" y="3240150"/>
                      <a:pt x="0" y="3105287"/>
                      <a:pt x="0" y="2938926"/>
                    </a:cubicBezTo>
                    <a:lnTo>
                      <a:pt x="0" y="301224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3576" tIns="1459636" rIns="163576" bIns="811606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 dirty="0" smtClean="0"/>
                  <a:t>Clerk in the EHR would launch the birth certificate app</a:t>
                </a:r>
                <a:endParaRPr lang="en-US" sz="2300" kern="12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 flipV="1">
                <a:off x="4172337" y="3776481"/>
                <a:ext cx="224663" cy="145143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4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Freeform 9"/>
              <p:cNvSpPr/>
              <p:nvPr/>
            </p:nvSpPr>
            <p:spPr>
              <a:xfrm>
                <a:off x="5881156" y="3115159"/>
                <a:ext cx="3012240" cy="3240150"/>
              </a:xfrm>
              <a:custGeom>
                <a:avLst/>
                <a:gdLst>
                  <a:gd name="connsiteX0" fmla="*/ 0 w 3012240"/>
                  <a:gd name="connsiteY0" fmla="*/ 301224 h 3240150"/>
                  <a:gd name="connsiteX1" fmla="*/ 301224 w 3012240"/>
                  <a:gd name="connsiteY1" fmla="*/ 0 h 3240150"/>
                  <a:gd name="connsiteX2" fmla="*/ 2711016 w 3012240"/>
                  <a:gd name="connsiteY2" fmla="*/ 0 h 3240150"/>
                  <a:gd name="connsiteX3" fmla="*/ 3012240 w 3012240"/>
                  <a:gd name="connsiteY3" fmla="*/ 301224 h 3240150"/>
                  <a:gd name="connsiteX4" fmla="*/ 3012240 w 3012240"/>
                  <a:gd name="connsiteY4" fmla="*/ 2938926 h 3240150"/>
                  <a:gd name="connsiteX5" fmla="*/ 2711016 w 3012240"/>
                  <a:gd name="connsiteY5" fmla="*/ 3240150 h 3240150"/>
                  <a:gd name="connsiteX6" fmla="*/ 301224 w 3012240"/>
                  <a:gd name="connsiteY6" fmla="*/ 3240150 h 3240150"/>
                  <a:gd name="connsiteX7" fmla="*/ 0 w 3012240"/>
                  <a:gd name="connsiteY7" fmla="*/ 2938926 h 3240150"/>
                  <a:gd name="connsiteX8" fmla="*/ 0 w 3012240"/>
                  <a:gd name="connsiteY8" fmla="*/ 301224 h 324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2240" h="3240150">
                    <a:moveTo>
                      <a:pt x="0" y="301224"/>
                    </a:moveTo>
                    <a:cubicBezTo>
                      <a:pt x="0" y="134863"/>
                      <a:pt x="134863" y="0"/>
                      <a:pt x="301224" y="0"/>
                    </a:cubicBezTo>
                    <a:lnTo>
                      <a:pt x="2711016" y="0"/>
                    </a:lnTo>
                    <a:cubicBezTo>
                      <a:pt x="2877377" y="0"/>
                      <a:pt x="3012240" y="134863"/>
                      <a:pt x="3012240" y="301224"/>
                    </a:cubicBezTo>
                    <a:lnTo>
                      <a:pt x="3012240" y="2938926"/>
                    </a:lnTo>
                    <a:cubicBezTo>
                      <a:pt x="3012240" y="3105287"/>
                      <a:pt x="2877377" y="3240150"/>
                      <a:pt x="2711016" y="3240150"/>
                    </a:cubicBezTo>
                    <a:lnTo>
                      <a:pt x="301224" y="3240150"/>
                    </a:lnTo>
                    <a:cubicBezTo>
                      <a:pt x="134863" y="3240150"/>
                      <a:pt x="0" y="3105287"/>
                      <a:pt x="0" y="2938926"/>
                    </a:cubicBezTo>
                    <a:lnTo>
                      <a:pt x="0" y="301224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9800891"/>
                  <a:satOff val="-40777"/>
                  <a:lumOff val="9608"/>
                  <a:alphaOff val="0"/>
                </a:schemeClr>
              </a:fillRef>
              <a:effectRef idx="2">
                <a:schemeClr val="accent4">
                  <a:hueOff val="9800891"/>
                  <a:satOff val="-40777"/>
                  <a:lumOff val="960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3576" tIns="1459636" rIns="163576" bIns="811606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 dirty="0" smtClean="0"/>
                  <a:t>App would then fetch the necessary data elements</a:t>
                </a:r>
                <a:endParaRPr lang="en-US" sz="2300" kern="12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392579" y="6134651"/>
                <a:ext cx="154454" cy="99599"/>
              </a:xfrm>
              <a:prstGeom prst="ellipse">
                <a:avLst/>
              </a:prstGeom>
              <a:solidFill>
                <a:srgbClr val="3483CD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4">
                  <a:tint val="50000"/>
                  <a:hueOff val="10788194"/>
                  <a:satOff val="-50206"/>
                  <a:lumOff val="-2202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Left-Right Arrow 11"/>
              <p:cNvSpPr/>
              <p:nvPr/>
            </p:nvSpPr>
            <p:spPr>
              <a:xfrm>
                <a:off x="3020723" y="5707279"/>
                <a:ext cx="5630499" cy="486022"/>
              </a:xfrm>
              <a:prstGeom prst="leftRightArrow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642" y="3341864"/>
              <a:ext cx="1152084" cy="8229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181" y="3341864"/>
              <a:ext cx="1312707" cy="82291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7910491" y="3585495"/>
            <a:ext cx="6950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Programming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Languages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Web</a:t>
            </a:r>
            <a:r>
              <a:rPr lang="en-US" sz="2000" dirty="0"/>
              <a:t>: HTML, CSS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Database: MySQL 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Backend: Java  ?</a:t>
            </a:r>
          </a:p>
        </p:txBody>
      </p:sp>
    </p:spTree>
    <p:extLst>
      <p:ext uri="{BB962C8B-B14F-4D97-AF65-F5344CB8AC3E}">
        <p14:creationId xmlns:p14="http://schemas.microsoft.com/office/powerpoint/2010/main" val="185198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Architectural Diagram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21" y="1202525"/>
            <a:ext cx="7879598" cy="5128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6916" y="6146606"/>
            <a:ext cx="344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Ducan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316" y="1191648"/>
            <a:ext cx="6096000" cy="49280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charset="0"/>
                <a:ea typeface="Calibri" charset="0"/>
                <a:cs typeface="Times New Roman" charset="0"/>
              </a:rPr>
              <a:t>Steps: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Choose a subset of birth certificate information after reviewing the standard birth certificate.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Map birth certificate data elements for each discrete subset identified in (1) to FHIR resource definitions.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 smtClean="0">
                <a:latin typeface="Calibri" charset="0"/>
                <a:ea typeface="Calibri" charset="0"/>
                <a:cs typeface="Times New Roman" charset="0"/>
              </a:rPr>
              <a:t>Develop logic </a:t>
            </a: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for the application to translate EHR values to birth certificate values. </a:t>
            </a:r>
            <a:endParaRPr lang="en-US" sz="22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 smtClean="0">
                <a:latin typeface="Calibri" charset="0"/>
                <a:ea typeface="Calibri" charset="0"/>
                <a:cs typeface="Times New Roman" charset="0"/>
              </a:rPr>
              <a:t>Develop </a:t>
            </a:r>
            <a:r>
              <a:rPr lang="en-US" sz="2200" dirty="0">
                <a:latin typeface="Calibri" charset="0"/>
                <a:ea typeface="Calibri" charset="0"/>
                <a:cs typeface="Times New Roman" charset="0"/>
              </a:rPr>
              <a:t>a SMART-on-FHIR module with logic specific to the subset that will either pre-populate the birth form or otherwise provide the birth clerk with decision support.</a:t>
            </a:r>
            <a:endParaRPr lang="en-US" sz="2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77797" y="1618584"/>
            <a:ext cx="5943600" cy="3824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1377" y="6331272"/>
            <a:ext cx="344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Ducan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6251" y="152815"/>
            <a:ext cx="378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127118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46" t="10707" r="24988" b="41571"/>
          <a:stretch/>
        </p:blipFill>
        <p:spPr>
          <a:xfrm>
            <a:off x="7653822" y="4067347"/>
            <a:ext cx="3766666" cy="2074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6" y="4078706"/>
            <a:ext cx="3673067" cy="2098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208" t="8824" r="28174" b="31947"/>
          <a:stretch/>
        </p:blipFill>
        <p:spPr>
          <a:xfrm>
            <a:off x="4643928" y="4067347"/>
            <a:ext cx="2809829" cy="21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 </a:t>
            </a:r>
            <a:r>
              <a:rPr lang="en-US" altLang="zh-CN" dirty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090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n-lt"/>
              </a:rPr>
              <a:t>Gantt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chart</a:t>
            </a:r>
            <a:r>
              <a:rPr lang="en-US" sz="4000" dirty="0">
                <a:latin typeface="+mj-ea"/>
              </a:rPr>
              <a:t/>
            </a:r>
            <a:br>
              <a:rPr lang="en-US" sz="4000" dirty="0">
                <a:latin typeface="+mj-ea"/>
              </a:rPr>
            </a:br>
            <a:endParaRPr lang="en-US" sz="4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30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611" y="2274865"/>
            <a:ext cx="4590853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/>
              <a:t>Thank you!</a:t>
            </a:r>
            <a:br>
              <a:rPr lang="en-US" b="1" dirty="0" smtClean="0"/>
            </a:br>
            <a:r>
              <a:rPr lang="en-US" dirty="0" smtClean="0"/>
              <a:t>-</a:t>
            </a:r>
            <a:r>
              <a:rPr lang="en-US" dirty="0"/>
              <a:t>Team </a:t>
            </a:r>
            <a:r>
              <a:rPr lang="en-US" dirty="0" err="1"/>
              <a:t>iHealth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32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496</TotalTime>
  <Words>210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Corbel</vt:lpstr>
      <vt:lpstr>DengXian</vt:lpstr>
      <vt:lpstr>DengXian Light</vt:lpstr>
      <vt:lpstr>Times New Roman</vt:lpstr>
      <vt:lpstr>Arial</vt:lpstr>
      <vt:lpstr>2_Parallax</vt:lpstr>
      <vt:lpstr>Office Theme</vt:lpstr>
      <vt:lpstr>Birth Certificates on FHIR</vt:lpstr>
      <vt:lpstr>Project Overview </vt:lpstr>
      <vt:lpstr>Architectural Diagram</vt:lpstr>
      <vt:lpstr>PowerPoint Presentation</vt:lpstr>
      <vt:lpstr> Progress</vt:lpstr>
      <vt:lpstr> Progress</vt:lpstr>
      <vt:lpstr>Progress</vt:lpstr>
      <vt:lpstr>Gantt chart </vt:lpstr>
      <vt:lpstr>Thank you! -Team iHealth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 Certificates on FHIR</dc:title>
  <dc:creator>Lu Wang</dc:creator>
  <cp:lastModifiedBy>Microsoft Office User</cp:lastModifiedBy>
  <cp:revision>88</cp:revision>
  <dcterms:created xsi:type="dcterms:W3CDTF">2017-09-30T01:45:00Z</dcterms:created>
  <dcterms:modified xsi:type="dcterms:W3CDTF">2017-10-18T19:17:48Z</dcterms:modified>
</cp:coreProperties>
</file>